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49" d="100"/>
          <a:sy n="149" d="100"/>
        </p:scale>
        <p:origin x="126" y="16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13/05/2025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13/05/2025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13/05/2025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13/05/2025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13/05/2025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13/05/2025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13/05/2025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13/05/2025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13/05/2025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13/05/2025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13/05/2025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13/05/2025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13/05/2025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13/05/2025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13/05/2025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13/05/2025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13/05/2025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13/05/2025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13/05/2025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a:t>
            </a:r>
            <a:r>
              <a:rPr lang="fr-FR" sz="2800" b="1" dirty="0" smtClean="0">
                <a:solidFill>
                  <a:srgbClr val="00006D"/>
                </a:solidFill>
                <a:latin typeface="Marianne" panose="02000000000000000000" pitchFamily="2" charset="0"/>
              </a:rPr>
              <a:t>effectuer ses démarches d’orientation </a:t>
            </a:r>
            <a:r>
              <a:rPr lang="fr-FR" sz="2800" b="1" dirty="0">
                <a:solidFill>
                  <a:srgbClr val="00006D"/>
                </a:solidFill>
                <a:latin typeface="Marianne" panose="02000000000000000000" pitchFamily="2" charset="0"/>
              </a:rPr>
              <a:t>après la </a:t>
            </a:r>
            <a:r>
              <a:rPr lang="fr-FR" sz="2800" b="1" dirty="0" smtClean="0">
                <a:solidFill>
                  <a:srgbClr val="00006D"/>
                </a:solidFill>
                <a:latin typeface="Marianne" panose="02000000000000000000" pitchFamily="2" charset="0"/>
              </a:rPr>
              <a:t>3</a:t>
            </a:r>
            <a:r>
              <a:rPr lang="fr-FR" sz="2800" b="1" baseline="30000" dirty="0" smtClean="0">
                <a:solidFill>
                  <a:srgbClr val="00006D"/>
                </a:solidFill>
                <a:latin typeface="Marianne" panose="02000000000000000000" pitchFamily="2" charset="0"/>
              </a:rPr>
              <a:t>e</a:t>
            </a:r>
            <a:r>
              <a:rPr lang="fr-FR" sz="2800" b="1" dirty="0" smtClean="0">
                <a:solidFill>
                  <a:srgbClr val="00006D"/>
                </a:solidFill>
                <a:latin typeface="Marianne" panose="02000000000000000000" pitchFamily="2" charset="0"/>
              </a:rPr>
              <a:t> ?</a:t>
            </a:r>
            <a:endParaRPr lang="fr-FR" sz="2800" b="1" dirty="0">
              <a:solidFill>
                <a:srgbClr val="00006D"/>
              </a:solidFill>
              <a:latin typeface="Marianne" panose="02000000000000000000" pitchFamily="2" charset="0"/>
            </a:endParaRP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r>
              <a:rPr lang="fr-FR" sz="1400" dirty="0" smtClean="0">
                <a:solidFill>
                  <a:srgbClr val="00006D"/>
                </a:solidFill>
                <a:latin typeface="Marianne" panose="02000000000000000000" pitchFamily="2" charset="0"/>
              </a:rPr>
              <a:t> à </a:t>
            </a:r>
            <a:r>
              <a:rPr lang="fr-FR" sz="1400" dirty="0">
                <a:solidFill>
                  <a:srgbClr val="00006D"/>
                </a:solidFill>
                <a:latin typeface="Marianne" panose="02000000000000000000" pitchFamily="2" charset="0"/>
              </a:rPr>
              <a:t>l’établissement pour que le conseil de classe examine les choix d’orientation ;</a:t>
            </a:r>
            <a:br>
              <a:rPr lang="fr-FR" sz="1400" dirty="0">
                <a:solidFill>
                  <a:srgbClr val="00006D"/>
                </a:solidFill>
                <a:latin typeface="Marianne" panose="02000000000000000000" pitchFamily="2" charset="0"/>
              </a:rPr>
            </a:br>
            <a:r>
              <a:rPr lang="fr-FR" sz="1400" dirty="0" smtClean="0">
                <a:solidFill>
                  <a:srgbClr val="00006D"/>
                </a:solidFill>
                <a:latin typeface="Marianne" panose="02000000000000000000" pitchFamily="2" charset="0"/>
              </a:rPr>
              <a:t>-  </a:t>
            </a:r>
            <a:r>
              <a:rPr lang="fr-FR" sz="1400" dirty="0">
                <a:solidFill>
                  <a:srgbClr val="00006D"/>
                </a:solidFill>
                <a:latin typeface="Marianne" panose="02000000000000000000" pitchFamily="2" charset="0"/>
              </a:rPr>
              <a:t>à l’académie pour traiter l’admission.</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a:t>
            </a:r>
            <a:r>
              <a:rPr lang="fr-FR" sz="3200" b="1" dirty="0" smtClean="0">
                <a:solidFill>
                  <a:schemeClr val="bg1"/>
                </a:solidFill>
                <a:latin typeface="Marianne" panose="02000000000000000000" pitchFamily="2" charset="0"/>
              </a:rPr>
              <a:t>effectuer les démarches d’orientation </a:t>
            </a:r>
            <a:r>
              <a:rPr lang="fr-FR" sz="3200" b="1" dirty="0">
                <a:solidFill>
                  <a:schemeClr val="bg1"/>
                </a:solidFill>
                <a:latin typeface="Marianne" panose="02000000000000000000" pitchFamily="2" charset="0"/>
              </a:rPr>
              <a:t>après la </a:t>
            </a:r>
            <a:r>
              <a:rPr lang="fr-FR" sz="3200" b="1" dirty="0" smtClean="0">
                <a:solidFill>
                  <a:schemeClr val="bg1"/>
                </a:solidFill>
                <a:latin typeface="Marianne" panose="02000000000000000000" pitchFamily="2" charset="0"/>
              </a:rPr>
              <a:t>3</a:t>
            </a:r>
            <a:r>
              <a:rPr lang="fr-FR" sz="3200" b="1" baseline="30000" dirty="0" smtClean="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a:t>
            </a:r>
            <a:r>
              <a:rPr lang="fr-FR" sz="1400" b="1" dirty="0" smtClean="0">
                <a:solidFill>
                  <a:srgbClr val="00006D"/>
                </a:solidFill>
                <a:latin typeface="Marianne" panose="02000000000000000000" pitchFamily="2" charset="0"/>
              </a:rPr>
              <a:t>effectuer les démarches d’orientation </a:t>
            </a:r>
            <a:r>
              <a:rPr lang="fr-FR" sz="1400" b="1" dirty="0">
                <a:solidFill>
                  <a:srgbClr val="00006D"/>
                </a:solidFill>
                <a:latin typeface="Marianne" panose="02000000000000000000" pitchFamily="2" charset="0"/>
              </a:rPr>
              <a:t>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a:t>
            </a:r>
            <a:r>
              <a:rPr lang="fr-FR" sz="1400" b="1" dirty="0" smtClean="0">
                <a:solidFill>
                  <a:srgbClr val="00006D"/>
                </a:solidFill>
                <a:latin typeface="Marianne" panose="02000000000000000000" pitchFamily="2" charset="0"/>
              </a:rPr>
              <a:t>pour </a:t>
            </a:r>
            <a:r>
              <a:rPr lang="fr-FR" sz="1400" b="1" dirty="0">
                <a:solidFill>
                  <a:srgbClr val="00006D"/>
                </a:solidFill>
                <a:latin typeface="Marianne" panose="02000000000000000000" pitchFamily="2" charset="0"/>
              </a:rPr>
              <a:t>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smtClean="0">
                <a:solidFill>
                  <a:srgbClr val="00006D"/>
                </a:solidFill>
                <a:latin typeface="Marianne" panose="02000000000000000000" pitchFamily="2" charset="0"/>
              </a:rPr>
              <a:t>1.   Découvrez </a:t>
            </a:r>
            <a:r>
              <a:rPr lang="fr-FR" sz="1400" b="1" dirty="0">
                <a:solidFill>
                  <a:srgbClr val="00006D"/>
                </a:solidFill>
                <a:latin typeface="Marianne" panose="02000000000000000000" pitchFamily="2" charset="0"/>
              </a:rPr>
              <a:t>les formations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2.   Formulez </a:t>
            </a:r>
            <a:r>
              <a:rPr lang="fr-FR" sz="1400" b="1" dirty="0">
                <a:solidFill>
                  <a:srgbClr val="00006D"/>
                </a:solidFill>
                <a:latin typeface="Marianne" panose="02000000000000000000" pitchFamily="2" charset="0"/>
              </a:rPr>
              <a:t>vos demandes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3.   Répondez </a:t>
            </a:r>
            <a:r>
              <a:rPr lang="fr-FR" sz="1400" b="1" dirty="0">
                <a:solidFill>
                  <a:srgbClr val="00006D"/>
                </a:solidFill>
                <a:latin typeface="Marianne" panose="02000000000000000000" pitchFamily="2" charset="0"/>
              </a:rPr>
              <a:t>aux propositions d’orientation </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4.   Consultez </a:t>
            </a:r>
            <a:r>
              <a:rPr lang="fr-FR" sz="1400" b="1" dirty="0">
                <a:solidFill>
                  <a:srgbClr val="00006D"/>
                </a:solidFill>
                <a:latin typeface="Marianne" panose="02000000000000000000" pitchFamily="2" charset="0"/>
              </a:rPr>
              <a:t>les résultats d’admission</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5.   Procédez </a:t>
            </a:r>
            <a:r>
              <a:rPr lang="fr-FR" sz="1400" b="1" dirty="0">
                <a:solidFill>
                  <a:srgbClr val="00006D"/>
                </a:solidFill>
                <a:latin typeface="Marianne" panose="02000000000000000000" pitchFamily="2" charset="0"/>
              </a:rPr>
              <a:t>à l’inscription </a:t>
            </a:r>
            <a:r>
              <a:rPr lang="fr-FR" sz="1400" b="1" dirty="0" smtClean="0">
                <a:solidFill>
                  <a:srgbClr val="00006D"/>
                </a:solidFill>
                <a:latin typeface="Marianne" panose="02000000000000000000" pitchFamily="2" charset="0"/>
              </a:rPr>
              <a:t>dans </a:t>
            </a:r>
            <a:r>
              <a:rPr lang="fr-FR" sz="1400" b="1" dirty="0">
                <a:solidFill>
                  <a:srgbClr val="00006D"/>
                </a:solidFill>
                <a:latin typeface="Marianne" panose="02000000000000000000" pitchFamily="2" charset="0"/>
              </a:rPr>
              <a:t>l’établissement </a:t>
            </a:r>
            <a:r>
              <a:rPr lang="fr-FR" sz="1400" b="1" dirty="0" smtClean="0">
                <a:solidFill>
                  <a:srgbClr val="00006D"/>
                </a:solidFill>
                <a:latin typeface="Marianne" panose="02000000000000000000" pitchFamily="2" charset="0"/>
              </a:rPr>
              <a:t>   d’admission</a:t>
            </a: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smtClean="0">
                <a:solidFill>
                  <a:srgbClr val="00006D"/>
                </a:solidFill>
                <a:latin typeface="Marianne" panose="02000000000000000000" pitchFamily="2" charset="0"/>
                <a:cs typeface="Arial" panose="020B0604020202020204" pitchFamily="34" charset="0"/>
              </a:rPr>
              <a:t>Les </a:t>
            </a:r>
            <a:r>
              <a:rPr lang="fr-FR" sz="1400" b="1" dirty="0">
                <a:solidFill>
                  <a:srgbClr val="00006D"/>
                </a:solidFill>
                <a:latin typeface="Marianne" panose="02000000000000000000" pitchFamily="2" charset="0"/>
                <a:cs typeface="Arial" panose="020B0604020202020204" pitchFamily="34" charset="0"/>
              </a:rPr>
              <a:t>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schemas.microsoft.com/office/2006/documentManagement/types"/>
    <ds:schemaRef ds:uri="http://purl.org/dc/elements/1.1/"/>
    <ds:schemaRef ds:uri="http://schemas.microsoft.com/office/2006/metadata/properties"/>
    <ds:schemaRef ds:uri="http://www.w3.org/XML/1998/namespace"/>
    <ds:schemaRef ds:uri="http://schemas.microsoft.com/office/infopath/2007/PartnerControls"/>
    <ds:schemaRef ds:uri="http://purl.org/dc/dcmitype/"/>
    <ds:schemaRef ds:uri="http://schemas.openxmlformats.org/package/2006/metadata/core-properties"/>
    <ds:schemaRef ds:uri="http://schemas.microsoft.com/sharepoint/v3"/>
    <ds:schemaRef ds:uri="http://purl.org/dc/terms/"/>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801</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direction</cp:lastModifiedBy>
  <cp:revision>101</cp:revision>
  <dcterms:created xsi:type="dcterms:W3CDTF">2020-03-05T15:21:24Z</dcterms:created>
  <dcterms:modified xsi:type="dcterms:W3CDTF">2025-05-13T13:02:28Z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